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9" r:id="rId7"/>
    <p:sldId id="262" r:id="rId8"/>
    <p:sldId id="270" r:id="rId9"/>
    <p:sldId id="271" r:id="rId10"/>
    <p:sldId id="273" r:id="rId11"/>
    <p:sldId id="27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>
        <p:scale>
          <a:sx n="98" d="100"/>
          <a:sy n="98" d="100"/>
        </p:scale>
        <p:origin x="-1003" y="6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4E89E-72EC-47E8-901F-B036ADCF14A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Cooper Black" pitchFamily="18" charset="0"/>
              </a:rPr>
              <a:t>AutoCad</a:t>
            </a:r>
            <a:r>
              <a:rPr lang="en-US" dirty="0" smtClean="0">
                <a:latin typeface="Cooper Black" pitchFamily="18" charset="0"/>
              </a:rPr>
              <a:t> 2021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5357826"/>
            <a:ext cx="4343408" cy="828684"/>
          </a:xfrm>
        </p:spPr>
        <p:txBody>
          <a:bodyPr/>
          <a:lstStyle/>
          <a:p>
            <a:r>
              <a:rPr lang="ar-IQ" sz="4000" dirty="0" smtClean="0">
                <a:solidFill>
                  <a:schemeClr val="tx1"/>
                </a:solidFill>
                <a:latin typeface="AGA Granada غرناطة V2" pitchFamily="2" charset="-78"/>
                <a:cs typeface="AGA Granada غرناطة V2" pitchFamily="2" charset="-78"/>
              </a:rPr>
              <a:t>د. وميض تركي محمد </a:t>
            </a:r>
            <a:endParaRPr lang="en-US" sz="4000" dirty="0" smtClean="0">
              <a:solidFill>
                <a:schemeClr val="tx1"/>
              </a:solidFill>
              <a:latin typeface="AGA Granada غرناطة V2" pitchFamily="2" charset="-78"/>
              <a:cs typeface="AGA Granada غرناطة V2" pitchFamily="2" charset="-78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بدون عنوان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690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أدوات الرسم</a:t>
            </a:r>
            <a:r>
              <a:rPr lang="en-US" sz="3200" dirty="0" smtClean="0">
                <a:latin typeface="Arial Black" pitchFamily="34" charset="0"/>
                <a:cs typeface="(AH) Manal Black" pitchFamily="2" charset="-78"/>
              </a:rPr>
              <a:t>                 </a:t>
            </a:r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 </a:t>
            </a:r>
            <a:r>
              <a:rPr lang="en-US" sz="3200" dirty="0" smtClean="0">
                <a:latin typeface="Arial Black" pitchFamily="34" charset="0"/>
                <a:cs typeface="(AH) Manal Black" pitchFamily="2" charset="-78"/>
              </a:rPr>
              <a:t>Drawing tools</a:t>
            </a:r>
            <a:endParaRPr lang="en-US" sz="3200" b="1" dirty="0" smtClean="0">
              <a:latin typeface="Arial Black" pitchFamily="34" charset="0"/>
              <a:cs typeface="(AH) Manal Black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5" t="4766" r="92212" b="79394"/>
          <a:stretch>
            <a:fillRect/>
          </a:stretch>
        </p:blipFill>
        <p:spPr bwMode="auto">
          <a:xfrm>
            <a:off x="5580112" y="1052736"/>
            <a:ext cx="332140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7544" y="1196752"/>
            <a:ext cx="371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3. Using Direct Distance Entry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772816"/>
            <a:ext cx="5760640" cy="382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en-US" sz="1400" dirty="0" smtClean="0"/>
              <a:t>Specify the first point of the line by typing 50,50 and pressing ENTER.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• Move the cursor horizontally toward right and type 150 as </a:t>
            </a:r>
            <a:r>
              <a:rPr lang="en-US" sz="1400" dirty="0" err="1" smtClean="0"/>
              <a:t>length.Next</a:t>
            </a:r>
            <a:r>
              <a:rPr lang="en-US" sz="1400" dirty="0" smtClean="0"/>
              <a:t>, press ENTER. </a:t>
            </a:r>
          </a:p>
          <a:p>
            <a:pPr>
              <a:lnSpc>
                <a:spcPct val="150000"/>
              </a:lnSpc>
            </a:pP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en-US" sz="1400" dirty="0" smtClean="0"/>
              <a:t>• Move the cursor vertically upwards and type 100 as length. Next, press ENTER.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• Move the cursor horizontally toward left and type 50. Next, press ENTER.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• Move the cursor vertically downwards and type 20. Next, press ENTER.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• Move the cursor horizontally toward left and type 50. Next, press ENTER.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• Move the cursor vertically downwards and type 40. Next, press ENTER.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• Move the cursor horizontally toward left and type 50. Next, press ENTER.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077072"/>
            <a:ext cx="24098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أدوات الرسم</a:t>
            </a:r>
            <a:r>
              <a:rPr lang="en-US" sz="3200" dirty="0" smtClean="0">
                <a:latin typeface="Arial Black" pitchFamily="34" charset="0"/>
                <a:cs typeface="(AH) Manal Black" pitchFamily="2" charset="-78"/>
              </a:rPr>
              <a:t>                 </a:t>
            </a:r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 </a:t>
            </a:r>
            <a:r>
              <a:rPr lang="en-US" sz="3200" dirty="0" smtClean="0">
                <a:latin typeface="Arial Black" pitchFamily="34" charset="0"/>
                <a:cs typeface="(AH) Manal Black" pitchFamily="2" charset="-78"/>
              </a:rPr>
              <a:t>Drawing tools</a:t>
            </a:r>
            <a:endParaRPr lang="en-US" sz="3200" b="1" dirty="0" smtClean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556792"/>
            <a:ext cx="371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Circle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320" t="5040" r="92082" b="64000"/>
          <a:stretch>
            <a:fillRect/>
          </a:stretch>
        </p:blipFill>
        <p:spPr bwMode="auto">
          <a:xfrm>
            <a:off x="6588224" y="1916832"/>
            <a:ext cx="12961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Bent-Up Arrow 18"/>
          <p:cNvSpPr/>
          <p:nvPr/>
        </p:nvSpPr>
        <p:spPr>
          <a:xfrm rot="16200000" flipH="1">
            <a:off x="1403648" y="1484784"/>
            <a:ext cx="360040" cy="360040"/>
          </a:xfrm>
          <a:prstGeom prst="bent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23528" y="1745536"/>
            <a:ext cx="5904656" cy="923330"/>
            <a:chOff x="323528" y="1628800"/>
            <a:chExt cx="5904656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323528" y="1628800"/>
              <a:ext cx="5569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 smtClean="0"/>
            </a:p>
            <a:p>
              <a:r>
                <a:rPr lang="en-US" dirty="0" smtClean="0"/>
                <a:t>center point for circle or [3P 2P </a:t>
              </a:r>
              <a:r>
                <a:rPr lang="en-US" dirty="0" err="1" smtClean="0"/>
                <a:t>Ttr</a:t>
              </a:r>
              <a:r>
                <a:rPr lang="en-US" dirty="0" smtClean="0"/>
                <a:t> (tan </a:t>
              </a:r>
              <a:r>
                <a:rPr lang="en-US" dirty="0" err="1" smtClean="0"/>
                <a:t>tan</a:t>
              </a:r>
              <a:r>
                <a:rPr lang="en-US" dirty="0" smtClean="0"/>
                <a:t> radius)]:10,10</a:t>
              </a:r>
            </a:p>
            <a:p>
              <a:endParaRPr lang="en-US" dirty="0"/>
            </a:p>
          </p:txBody>
        </p:sp>
        <p:sp>
          <p:nvSpPr>
            <p:cNvPr id="20" name="Bent-Up Arrow 19"/>
            <p:cNvSpPr/>
            <p:nvPr/>
          </p:nvSpPr>
          <p:spPr>
            <a:xfrm rot="16200000" flipH="1">
              <a:off x="5868144" y="1844824"/>
              <a:ext cx="360040" cy="360040"/>
            </a:xfrm>
            <a:prstGeom prst="bentUp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23528" y="2276872"/>
            <a:ext cx="3751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Specify center of circle or[Diameter]:2</a:t>
            </a:r>
          </a:p>
          <a:p>
            <a:endParaRPr lang="en-US" dirty="0"/>
          </a:p>
        </p:txBody>
      </p:sp>
      <p:sp>
        <p:nvSpPr>
          <p:cNvPr id="22" name="Bent-Up Arrow 21"/>
          <p:cNvSpPr/>
          <p:nvPr/>
        </p:nvSpPr>
        <p:spPr>
          <a:xfrm rot="16200000" flipH="1">
            <a:off x="4067944" y="2492896"/>
            <a:ext cx="360040" cy="360040"/>
          </a:xfrm>
          <a:prstGeom prst="bent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428605"/>
            <a:ext cx="86439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IQ" sz="3600" dirty="0" smtClean="0">
                <a:latin typeface="Arial Black" pitchFamily="34" charset="0"/>
                <a:cs typeface="(AH) Manal Black" pitchFamily="2" charset="-78"/>
              </a:rPr>
              <a:t>الدرس القادم ...                  </a:t>
            </a:r>
            <a:r>
              <a:rPr lang="en-US" sz="2400" b="1" dirty="0" smtClean="0">
                <a:latin typeface="Arial Black" pitchFamily="34" charset="0"/>
                <a:cs typeface="(AH) Manal Black" pitchFamily="2" charset="-78"/>
              </a:rPr>
              <a:t>AutoCAD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844824"/>
            <a:ext cx="76328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IQ" sz="2800" dirty="0" smtClean="0">
                <a:cs typeface="(AH) Manal Black" pitchFamily="2" charset="-78"/>
              </a:rPr>
              <a:t>في الدرس القادم ... سنكمل ما تبقى من أدوات الرسم... بإذن الله</a:t>
            </a:r>
            <a:endParaRPr lang="ar-IQ" sz="2800" dirty="0">
              <a:cs typeface="(AH) Manal Black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229200"/>
            <a:ext cx="424847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6000" dirty="0" smtClean="0">
                <a:latin typeface="Hacen Extender X-Slant" pitchFamily="2" charset="-78"/>
                <a:cs typeface="Hacen Extender X-Slant" pitchFamily="2" charset="-78"/>
              </a:rPr>
              <a:t>شكراً جزيلا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642918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cs typeface="(AH) Manal Black" pitchFamily="2" charset="-78"/>
              </a:rPr>
              <a:t>   </a:t>
            </a:r>
            <a:r>
              <a:rPr lang="ar-IQ" sz="3200" dirty="0" smtClean="0">
                <a:cs typeface="(AH) Manal Black" pitchFamily="2" charset="-78"/>
              </a:rPr>
              <a:t>في نهاية هذا الدرس يستطيع الطالب أن يتعرف على:</a:t>
            </a:r>
          </a:p>
          <a:p>
            <a:pPr algn="r"/>
            <a:endParaRPr lang="ar-IQ" sz="2400" dirty="0">
              <a:cs typeface="AL-Mateen" pitchFamily="2" charset="-78"/>
            </a:endParaRP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IQ" sz="2400" b="1" dirty="0" smtClean="0"/>
              <a:t>بداية رسم جديد</a:t>
            </a:r>
            <a:r>
              <a:rPr lang="en-US" sz="2400" b="1" dirty="0" smtClean="0"/>
              <a:t> Starting a New Drawing   </a:t>
            </a:r>
            <a:r>
              <a:rPr lang="ar-IQ" sz="2400" b="1" dirty="0" smtClean="0"/>
              <a:t> </a:t>
            </a:r>
            <a:endParaRPr lang="en-US" sz="2400" b="1" dirty="0" smtClean="0"/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IQ" sz="2400" b="1" dirty="0" smtClean="0"/>
              <a:t>التعامل مع ملفات البرنامج</a:t>
            </a:r>
            <a:r>
              <a:rPr lang="en-US" sz="2400" b="1" dirty="0" smtClean="0"/>
              <a:t>Working with </a:t>
            </a:r>
            <a:r>
              <a:rPr lang="en-US" sz="2400" b="1" dirty="0" err="1" smtClean="0"/>
              <a:t>A.Cad</a:t>
            </a:r>
            <a:r>
              <a:rPr lang="en-US" sz="2400" b="1" dirty="0" smtClean="0"/>
              <a:t> files    </a:t>
            </a:r>
            <a:endParaRPr lang="ar-IQ" sz="2400" b="1" dirty="0" smtClean="0"/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IQ" sz="2400" b="1" dirty="0" smtClean="0"/>
              <a:t> استخدام المجموعة الاولى من ادوات الرسم</a:t>
            </a:r>
            <a:r>
              <a:rPr lang="en-US" sz="2400" b="1" dirty="0" smtClean="0"/>
              <a:t>  Use the 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group of drawing tools</a:t>
            </a:r>
            <a:endParaRPr lang="ar-IQ" sz="2400" b="1" dirty="0" smtClean="0"/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IQ" sz="2400" b="1" dirty="0" smtClean="0"/>
              <a:t>رسم شكل شكل بسيط ثنائي الأبعاد </a:t>
            </a:r>
            <a:r>
              <a:rPr lang="en-US" sz="2400" b="1" dirty="0" smtClean="0"/>
              <a:t>Draw simple 2D shape   </a:t>
            </a:r>
            <a:endParaRPr lang="ar-IQ" sz="2400" b="1" dirty="0" smtClean="0"/>
          </a:p>
          <a:p>
            <a:pPr algn="r"/>
            <a:endParaRPr lang="en-US" sz="2400" dirty="0">
              <a:cs typeface="AL-Mateen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27784" y="620688"/>
            <a:ext cx="6160198" cy="64294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cs typeface="(AH) Manal Black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142852"/>
            <a:ext cx="864399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IQ" sz="3200" dirty="0" smtClean="0">
                <a:cs typeface="(AH) Manal Black" pitchFamily="2" charset="-78"/>
              </a:rPr>
              <a:t>بداية رسم جديد</a:t>
            </a:r>
            <a:r>
              <a:rPr lang="en-US" sz="3200" dirty="0" smtClean="0">
                <a:cs typeface="(AH) Manal Black" pitchFamily="2" charset="-78"/>
              </a:rPr>
              <a:t> Starting a New Drawing   </a:t>
            </a:r>
            <a:r>
              <a:rPr lang="ar-IQ" sz="3200" dirty="0" smtClean="0">
                <a:cs typeface="(AH) Manal Black" pitchFamily="2" charset="-78"/>
              </a:rPr>
              <a:t> </a:t>
            </a:r>
            <a:endParaRPr lang="en-US" sz="3200" dirty="0" smtClean="0">
              <a:cs typeface="(AH) Manal Black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42984"/>
            <a:ext cx="33843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>
              <a:lnSpc>
                <a:spcPct val="150000"/>
              </a:lnSpc>
            </a:pPr>
            <a:r>
              <a:rPr lang="en-US" sz="1400" dirty="0" smtClean="0">
                <a:latin typeface="Arial Black" pitchFamily="34" charset="0"/>
              </a:rPr>
              <a:t>Get started        select template </a:t>
            </a:r>
            <a:endParaRPr lang="en-US" sz="1400" b="1" dirty="0">
              <a:latin typeface="Arial Black" pitchFamily="34" charset="0"/>
            </a:endParaRPr>
          </a:p>
          <a:p>
            <a:pPr algn="r" rtl="1"/>
            <a:r>
              <a:rPr lang="ar-IQ" sz="2400" b="1" dirty="0" smtClean="0">
                <a:latin typeface="Arial Black" pitchFamily="34" charset="0"/>
              </a:rPr>
              <a:t>   </a:t>
            </a:r>
            <a:r>
              <a:rPr lang="en-US" sz="2400" b="1" dirty="0" smtClean="0">
                <a:latin typeface="Arial Black" pitchFamily="34" charset="0"/>
              </a:rPr>
              <a:t>     </a:t>
            </a:r>
            <a:endParaRPr lang="en-US" sz="2400" b="1" dirty="0">
              <a:latin typeface="Arial Black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50516" y="138972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7849" t="25123" r="82684" b="9755"/>
          <a:stretch>
            <a:fillRect/>
          </a:stretch>
        </p:blipFill>
        <p:spPr bwMode="auto">
          <a:xfrm>
            <a:off x="755576" y="1772816"/>
            <a:ext cx="18002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51520" y="162880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716016" y="1844824"/>
            <a:ext cx="3528392" cy="4824536"/>
            <a:chOff x="3491880" y="1052736"/>
            <a:chExt cx="3528392" cy="482453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85431" b="41900"/>
            <a:stretch>
              <a:fillRect/>
            </a:stretch>
          </p:blipFill>
          <p:spPr bwMode="auto">
            <a:xfrm>
              <a:off x="4067944" y="1700808"/>
              <a:ext cx="2952328" cy="417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1"/>
            <p:cNvSpPr/>
            <p:nvPr/>
          </p:nvSpPr>
          <p:spPr>
            <a:xfrm>
              <a:off x="4427984" y="1052736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12" idx="4"/>
            </p:cNvCxnSpPr>
            <p:nvPr/>
          </p:nvCxnSpPr>
          <p:spPr>
            <a:xfrm flipH="1">
              <a:off x="4499992" y="1412776"/>
              <a:ext cx="108012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3491880" y="2420888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923928" y="2636912"/>
              <a:ext cx="2880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228184" y="1340768"/>
            <a:ext cx="24097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Click New on: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 Black" pitchFamily="34" charset="0"/>
              </a:rPr>
              <a:t> Quick Access toolbar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 Black" pitchFamily="34" charset="0"/>
              </a:rPr>
              <a:t>Application Menu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29651" y="1387372"/>
            <a:ext cx="504056" cy="21239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493" t="23486" r="60798" b="27555"/>
          <a:stretch>
            <a:fillRect/>
          </a:stretch>
        </p:blipFill>
        <p:spPr bwMode="auto">
          <a:xfrm>
            <a:off x="1259632" y="1700808"/>
            <a:ext cx="612068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142852"/>
            <a:ext cx="864399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IQ" sz="3200" dirty="0" smtClean="0">
                <a:cs typeface="(AH) Manal Black" pitchFamily="2" charset="-78"/>
              </a:rPr>
              <a:t>بداية رسم جديد</a:t>
            </a:r>
            <a:r>
              <a:rPr lang="en-US" sz="3200" dirty="0" smtClean="0">
                <a:cs typeface="(AH) Manal Black" pitchFamily="2" charset="-78"/>
              </a:rPr>
              <a:t> </a:t>
            </a:r>
            <a:r>
              <a:rPr lang="en-US" sz="2800" dirty="0" smtClean="0">
                <a:latin typeface="Arial Black" pitchFamily="34" charset="0"/>
                <a:cs typeface="(AH) Manal Black" pitchFamily="2" charset="-78"/>
              </a:rPr>
              <a:t>Starting a New Drawing     </a:t>
            </a:r>
            <a:r>
              <a:rPr lang="ar-IQ" sz="2800" dirty="0" smtClean="0">
                <a:latin typeface="Arial Black" pitchFamily="34" charset="0"/>
                <a:cs typeface="(AH) Manal Black" pitchFamily="2" charset="-78"/>
              </a:rPr>
              <a:t> </a:t>
            </a:r>
            <a:endParaRPr lang="en-US" sz="2800" dirty="0" smtClean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899592" y="105273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475656" y="105273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IQ" sz="3600" dirty="0" smtClean="0">
                <a:latin typeface="Arial Black" pitchFamily="34" charset="0"/>
                <a:cs typeface="(AH) Manal Black" pitchFamily="2" charset="-78"/>
              </a:rPr>
              <a:t>التعامل مع ملفات البرنامج        </a:t>
            </a:r>
            <a:r>
              <a:rPr lang="en-US" sz="2400" b="1" dirty="0" smtClean="0">
                <a:latin typeface="Arial Black" pitchFamily="34" charset="0"/>
                <a:cs typeface="(AH) Manal Black" pitchFamily="2" charset="-78"/>
              </a:rPr>
              <a:t>Dealing with A.cad files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82507" b="41955"/>
          <a:stretch>
            <a:fillRect/>
          </a:stretch>
        </p:blipFill>
        <p:spPr bwMode="auto">
          <a:xfrm>
            <a:off x="4283968" y="1484784"/>
            <a:ext cx="3830861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3528" y="1412776"/>
            <a:ext cx="3322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Arial Black" pitchFamily="34" charset="0"/>
              </a:rPr>
              <a:t>L.Click</a:t>
            </a:r>
            <a:r>
              <a:rPr lang="en-US" dirty="0" smtClean="0">
                <a:latin typeface="Arial Black" pitchFamily="34" charset="0"/>
              </a:rPr>
              <a:t> Application Menu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2132856"/>
            <a:ext cx="1187826" cy="2230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Arial Black" pitchFamily="34" charset="0"/>
              </a:rPr>
              <a:t>Open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Arial Black" pitchFamily="34" charset="0"/>
              </a:rPr>
              <a:t>Save As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Arial Black" pitchFamily="34" charset="0"/>
              </a:rPr>
              <a:t>Import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Arial Black" pitchFamily="34" charset="0"/>
              </a:rPr>
              <a:t>Export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أدوات الرسم</a:t>
            </a:r>
            <a:r>
              <a:rPr lang="en-US" sz="3200" dirty="0" smtClean="0">
                <a:latin typeface="Arial Black" pitchFamily="34" charset="0"/>
                <a:cs typeface="(AH) Manal Black" pitchFamily="2" charset="-78"/>
              </a:rPr>
              <a:t>                 </a:t>
            </a:r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 </a:t>
            </a:r>
            <a:r>
              <a:rPr lang="en-US" sz="3200" dirty="0" smtClean="0">
                <a:latin typeface="Arial Black" pitchFamily="34" charset="0"/>
                <a:cs typeface="(AH) Manal Black" pitchFamily="2" charset="-78"/>
              </a:rPr>
              <a:t>Drawing tools</a:t>
            </a:r>
            <a:endParaRPr lang="en-US" sz="3200" b="1" dirty="0" smtClean="0">
              <a:latin typeface="Arial Black" pitchFamily="34" charset="0"/>
              <a:cs typeface="(AH) Manal Black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5" t="4766" r="92212" b="79394"/>
          <a:stretch>
            <a:fillRect/>
          </a:stretch>
        </p:blipFill>
        <p:spPr bwMode="auto">
          <a:xfrm>
            <a:off x="5508104" y="1412776"/>
            <a:ext cx="332140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7544" y="1196752"/>
            <a:ext cx="3715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Line: </a:t>
            </a:r>
            <a:r>
              <a:rPr lang="en-US" dirty="0" smtClean="0"/>
              <a:t>You can draw a line by specifying its start point and end point using the Line tool. However, there are various methods to specify start and end points of a line.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281576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Using the Absolute Coordinate System </a:t>
            </a:r>
            <a:endParaRPr 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509120"/>
            <a:ext cx="20574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67544" y="3247816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system, you specify the points with respect to the origin (0,0). A point will be specified by entering its X and Y coordinates separated by a comma, as shown in figure below.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أدوات الرسم</a:t>
            </a:r>
            <a:r>
              <a:rPr lang="en-US" sz="3200" dirty="0" smtClean="0">
                <a:latin typeface="Arial Black" pitchFamily="34" charset="0"/>
                <a:cs typeface="(AH) Manal Black" pitchFamily="2" charset="-78"/>
              </a:rPr>
              <a:t>                 </a:t>
            </a:r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 </a:t>
            </a:r>
            <a:r>
              <a:rPr lang="en-US" sz="3200" dirty="0" smtClean="0">
                <a:latin typeface="Arial Black" pitchFamily="34" charset="0"/>
                <a:cs typeface="(AH) Manal Black" pitchFamily="2" charset="-78"/>
              </a:rPr>
              <a:t>Drawing tools</a:t>
            </a:r>
            <a:endParaRPr lang="en-US" sz="3200" b="1" dirty="0" smtClean="0">
              <a:latin typeface="Arial Black" pitchFamily="34" charset="0"/>
              <a:cs typeface="(AH) Manal Black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5" t="4766" r="92212" b="79394"/>
          <a:stretch>
            <a:fillRect/>
          </a:stretch>
        </p:blipFill>
        <p:spPr bwMode="auto">
          <a:xfrm>
            <a:off x="5508104" y="1052736"/>
            <a:ext cx="332140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7544" y="1196752"/>
            <a:ext cx="3715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Line: </a:t>
            </a:r>
            <a:r>
              <a:rPr lang="en-US" sz="1400" dirty="0" smtClean="0"/>
              <a:t>You can draw a line by specifying its start point and end point using the Line tool. However, there are various methods to specify start and end points of a line.  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2852936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Specify first point: Type 50,50 and press ENTER. </a:t>
            </a:r>
          </a:p>
          <a:p>
            <a:r>
              <a:rPr lang="en-US" sz="1600" dirty="0" smtClean="0"/>
              <a:t>Specify next point or [Undo]: Type 150,50 and press ENTER. </a:t>
            </a:r>
          </a:p>
          <a:p>
            <a:r>
              <a:rPr lang="en-US" sz="1600" dirty="0" smtClean="0"/>
              <a:t>Specify next point or [Undo]: Type 150,100 and press ENTER. </a:t>
            </a:r>
          </a:p>
          <a:p>
            <a:r>
              <a:rPr lang="en-US" sz="1600" dirty="0" smtClean="0"/>
              <a:t>Specify next point or [Close Undo]: Type 50,100 and press ENTER. </a:t>
            </a:r>
          </a:p>
          <a:p>
            <a:r>
              <a:rPr lang="en-US" sz="1600" dirty="0" smtClean="0"/>
              <a:t>Specify next point or [Close Undo]: press ENTER.</a:t>
            </a:r>
            <a:endParaRPr lang="en-US" sz="1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149080"/>
            <a:ext cx="4392487" cy="241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أدوات الرسم</a:t>
            </a:r>
            <a:r>
              <a:rPr lang="en-US" sz="3200" dirty="0" smtClean="0">
                <a:latin typeface="Arial Black" pitchFamily="34" charset="0"/>
                <a:cs typeface="(AH) Manal Black" pitchFamily="2" charset="-78"/>
              </a:rPr>
              <a:t>                 </a:t>
            </a:r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 </a:t>
            </a:r>
            <a:r>
              <a:rPr lang="en-US" sz="3200" dirty="0" smtClean="0">
                <a:latin typeface="Arial Black" pitchFamily="34" charset="0"/>
                <a:cs typeface="(AH) Manal Black" pitchFamily="2" charset="-78"/>
              </a:rPr>
              <a:t>Drawing tools</a:t>
            </a:r>
            <a:endParaRPr lang="en-US" sz="3200" b="1" dirty="0" smtClean="0">
              <a:latin typeface="Arial Black" pitchFamily="34" charset="0"/>
              <a:cs typeface="(AH) Manal Black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5" t="4766" r="92212" b="79394"/>
          <a:stretch>
            <a:fillRect/>
          </a:stretch>
        </p:blipFill>
        <p:spPr bwMode="auto">
          <a:xfrm>
            <a:off x="5580112" y="1052736"/>
            <a:ext cx="332140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7544" y="1196752"/>
            <a:ext cx="371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2. Using Relative Coordinate system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72816"/>
            <a:ext cx="532859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/>
              <a:t>Specify first point: Type 100,100 and press ENTER.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Specify next point or [Undo]: Type @50,0 and press ENTER.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Specify next point or [Undo]: Type @0,20 and press ENTER.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Specify next point or [Close Undo]: Type @100,0 and press ENTER.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Specify next point or [Close Undo]: Type @0, -20 and press ENTER.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Specify next point or [Close Undo]: Type @50,0 and press ENTER.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Specify next point or [Close Undo]: Type @0,120 and press ENTER.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Specify next point or [Close Undo]: Type @-50,0 and press ENTER.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Specify next point or [Close Undo]: Type @0,-20 and press ENTER.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Specify next point or [Close Undo]: Type @-100,0 and press ENTER.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Specify next point or [Close Undo]: Type @0,20 and press ENTER.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Specify next point or [Close Undo]: Type @-50,0 and press ENTER.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Specify next point or [Close Undo]: Select the Close option.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@0,-120   , and press ENTER</a:t>
            </a:r>
            <a:endParaRPr lang="en-US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861048"/>
            <a:ext cx="3483633" cy="208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أدوات الرسم</a:t>
            </a:r>
            <a:r>
              <a:rPr lang="en-US" sz="3200" dirty="0" smtClean="0">
                <a:latin typeface="Arial Black" pitchFamily="34" charset="0"/>
                <a:cs typeface="(AH) Manal Black" pitchFamily="2" charset="-78"/>
              </a:rPr>
              <a:t>                 </a:t>
            </a:r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 </a:t>
            </a:r>
            <a:r>
              <a:rPr lang="en-US" sz="3200" dirty="0" smtClean="0">
                <a:latin typeface="Arial Black" pitchFamily="34" charset="0"/>
                <a:cs typeface="(AH) Manal Black" pitchFamily="2" charset="-78"/>
              </a:rPr>
              <a:t>Drawing tools</a:t>
            </a:r>
            <a:endParaRPr lang="en-US" sz="3200" b="1" dirty="0" smtClean="0">
              <a:latin typeface="Arial Black" pitchFamily="34" charset="0"/>
              <a:cs typeface="(AH) Manal Black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5" t="4766" r="92212" b="79394"/>
          <a:stretch>
            <a:fillRect/>
          </a:stretch>
        </p:blipFill>
        <p:spPr bwMode="auto">
          <a:xfrm>
            <a:off x="5580112" y="1052736"/>
            <a:ext cx="332140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7544" y="1196752"/>
            <a:ext cx="371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3. Using Polar Coordinate system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72816"/>
            <a:ext cx="5184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/>
              <a:t>Specify first point: Type 50,50 and press Enter key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Specify next point or [Undo]: Type @110&lt;0 and press ENTER.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Specify next point or [Undo]: Type @20&lt;90 and press ENTER.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Specify next point or [Close Undo]: Type @80&lt;120 and press ENTER.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Specify next point or [Close Undo]: Type @30&lt;180 and press ENTER.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Specify next point or [Close Undo]: Type @80&lt;240 and press ENTER.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Specify next point or [Close Undo]: Type @20&lt;270 and press ENTER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Specify next point or [Close Undo]: Select the Close option.</a:t>
            </a:r>
            <a:endParaRPr lang="en-US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54673"/>
            <a:ext cx="3708648" cy="228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805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AutoCad 2021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AutoCad 2021</dc:title>
  <dc:creator>wameedh</dc:creator>
  <cp:lastModifiedBy>wameedh</cp:lastModifiedBy>
  <cp:revision>49</cp:revision>
  <dcterms:created xsi:type="dcterms:W3CDTF">2021-10-20T16:32:18Z</dcterms:created>
  <dcterms:modified xsi:type="dcterms:W3CDTF">2021-10-31T10:23:05Z</dcterms:modified>
</cp:coreProperties>
</file>